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7" r:id="rId5"/>
    <p:sldId id="273" r:id="rId6"/>
    <p:sldId id="269" r:id="rId7"/>
    <p:sldId id="270" r:id="rId8"/>
    <p:sldId id="271" r:id="rId9"/>
    <p:sldId id="274" r:id="rId10"/>
    <p:sldId id="275" r:id="rId11"/>
    <p:sldId id="276" r:id="rId12"/>
    <p:sldId id="277" r:id="rId13"/>
    <p:sldId id="278" r:id="rId14"/>
    <p:sldId id="279" r:id="rId15"/>
    <p:sldId id="259" r:id="rId16"/>
    <p:sldId id="260" r:id="rId17"/>
    <p:sldId id="261" r:id="rId18"/>
    <p:sldId id="262" r:id="rId19"/>
    <p:sldId id="263" r:id="rId20"/>
    <p:sldId id="264" r:id="rId21"/>
    <p:sldId id="265"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6A0B0D-9743-4C30-A38B-E9911882DCF6}"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A0B0D-9743-4C30-A38B-E9911882DCF6}"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A0B0D-9743-4C30-A38B-E9911882DCF6}"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A0B0D-9743-4C30-A38B-E9911882DCF6}"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A0B0D-9743-4C30-A38B-E9911882DCF6}"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6A0B0D-9743-4C30-A38B-E9911882DCF6}"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6A0B0D-9743-4C30-A38B-E9911882DCF6}" type="datetimeFigureOut">
              <a:rPr lang="en-US" smtClean="0"/>
              <a:pPr/>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6A0B0D-9743-4C30-A38B-E9911882DCF6}" type="datetimeFigureOut">
              <a:rPr lang="en-US" smtClean="0"/>
              <a:pPr/>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A0B0D-9743-4C30-A38B-E9911882DCF6}" type="datetimeFigureOut">
              <a:rPr lang="en-US" smtClean="0"/>
              <a:pPr/>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A0B0D-9743-4C30-A38B-E9911882DCF6}"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A0B0D-9743-4C30-A38B-E9911882DCF6}"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CE632-9A31-46AA-9425-ED673C3508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A0B0D-9743-4C30-A38B-E9911882DCF6}" type="datetimeFigureOut">
              <a:rPr lang="en-US" smtClean="0"/>
              <a:pPr/>
              <a:t>9/30/2014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CE632-9A31-46AA-9425-ED673C3508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ictionary.reference.com/browse/marketi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Mass_media" TargetMode="External"/><Relationship Id="rId2" Type="http://schemas.openxmlformats.org/officeDocument/2006/relationships/hyperlink" Target="http://en.wikipedia.org/wiki/Lifestyle_(sociolog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pk/url?sa=i&amp;rct=j&amp;q=&amp;esrc=s&amp;source=images&amp;cd=&amp;cad=rja&amp;uact=8&amp;docid=w772gVvXZf4KFM&amp;tbnid=QyR4glF2mBrzyM:&amp;ved=0CAcQjRw&amp;url=http://www.docstoc.com/docs/67801242/segmentation&amp;ei=3lQqVO3JONjdauyZgagC&amp;psig=AFQjCNGiL-UB7COaSYDFHdXXo-GdwngI9A&amp;ust=14121455885002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Product_lining" TargetMode="External"/><Relationship Id="rId3" Type="http://schemas.openxmlformats.org/officeDocument/2006/relationships/hyperlink" Target="http://en.wikipedia.org/wiki/Target_market" TargetMode="External"/><Relationship Id="rId7" Type="http://schemas.openxmlformats.org/officeDocument/2006/relationships/hyperlink" Target="http://en.wikipedia.org/wiki/Mass_marketing" TargetMode="External"/><Relationship Id="rId2" Type="http://schemas.openxmlformats.org/officeDocument/2006/relationships/hyperlink" Target="http://en.wikipedia.org/wiki/Marketing_strategy" TargetMode="External"/><Relationship Id="rId1" Type="http://schemas.openxmlformats.org/officeDocument/2006/relationships/slideLayout" Target="../slideLayouts/slideLayout2.xml"/><Relationship Id="rId6" Type="http://schemas.openxmlformats.org/officeDocument/2006/relationships/hyperlink" Target="http://en.wikipedia.org/wiki/Product_differentiation" TargetMode="External"/><Relationship Id="rId5" Type="http://schemas.openxmlformats.org/officeDocument/2006/relationships/hyperlink" Target="http://en.wikipedia.org/wiki/Positioning_(marketing)" TargetMode="External"/><Relationship Id="rId4" Type="http://schemas.openxmlformats.org/officeDocument/2006/relationships/hyperlink" Target="http://en.wikipedia.org/wiki/Consume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hutterstock.com/subscribe.m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pk/url?sa=i&amp;rct=j&amp;q=&amp;esrc=s&amp;source=images&amp;cd=&amp;cad=rja&amp;uact=8&amp;docid=EGhOPwatSsgTMM&amp;tbnid=HGvD9YE9a8s0aM:&amp;ved=0CAcQjRw&amp;url=http://www.sales-and-marketing-for-you.com/market-segmentation.html&amp;ei=tVIqVJ6ZJs-XatbJgqAJ&amp;psig=AFQjCNGiL-UB7COaSYDFHdXXo-GdwngI9A&amp;ust=14121455885002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0.s.steamfeed.com/wp-content/uploads/2013/11/market-segmentation.p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9"/>
            <a:ext cx="7772400" cy="792088"/>
          </a:xfrm>
        </p:spPr>
        <p:txBody>
          <a:bodyPr/>
          <a:lstStyle/>
          <a:p>
            <a:r>
              <a:rPr lang="en-US" dirty="0" smtClean="0"/>
              <a:t>         MARKETING</a:t>
            </a:r>
            <a:endParaRPr lang="en-US" dirty="0"/>
          </a:p>
        </p:txBody>
      </p:sp>
      <p:sp>
        <p:nvSpPr>
          <p:cNvPr id="3" name="Subtitle 2"/>
          <p:cNvSpPr>
            <a:spLocks noGrp="1"/>
          </p:cNvSpPr>
          <p:nvPr>
            <p:ph type="subTitle" idx="1"/>
          </p:nvPr>
        </p:nvSpPr>
        <p:spPr>
          <a:xfrm>
            <a:off x="755576" y="2276872"/>
            <a:ext cx="7488832" cy="3096344"/>
          </a:xfrm>
        </p:spPr>
        <p:txBody>
          <a:bodyPr>
            <a:normAutofit/>
          </a:bodyPr>
          <a:lstStyle/>
          <a:p>
            <a:r>
              <a:rPr lang="en-US" dirty="0"/>
              <a:t>Marketing as </a:t>
            </a:r>
            <a:r>
              <a:rPr lang="en-US" u="sng" dirty="0">
                <a:hlinkClick r:id="rId2"/>
              </a:rPr>
              <a:t>defined</a:t>
            </a:r>
            <a:r>
              <a:rPr lang="en-US" dirty="0"/>
              <a:t> as "the total of activities involved in the transfer of goods from the producer or seller to the consumer or buyer, including advertising, shipping, storing, and selling."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562074"/>
          </a:xfrm>
        </p:spPr>
        <p:txBody>
          <a:bodyPr>
            <a:normAutofit fontScale="90000"/>
          </a:bodyPr>
          <a:lstStyle/>
          <a:p>
            <a:r>
              <a:rPr lang="en-US" b="1" dirty="0" smtClean="0"/>
              <a:t>Demographic Segmentation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Demographic </a:t>
            </a:r>
            <a:r>
              <a:rPr lang="en-US" dirty="0"/>
              <a:t>segmentation is dividing markets into different groups according to their age, gender, the amount of income, the ethnicity or religion of the market and the family life </a:t>
            </a:r>
            <a:r>
              <a:rPr lang="en-US" dirty="0" smtClean="0"/>
              <a:t>cycle.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Behavioral Segmentation</a:t>
            </a:r>
            <a:endParaRPr lang="en-US" dirty="0"/>
          </a:p>
        </p:txBody>
      </p:sp>
      <p:sp>
        <p:nvSpPr>
          <p:cNvPr id="3" name="Content Placeholder 2"/>
          <p:cNvSpPr>
            <a:spLocks noGrp="1"/>
          </p:cNvSpPr>
          <p:nvPr>
            <p:ph idx="1"/>
          </p:nvPr>
        </p:nvSpPr>
        <p:spPr/>
        <p:txBody>
          <a:bodyPr/>
          <a:lstStyle/>
          <a:p>
            <a:pPr>
              <a:buNone/>
            </a:pPr>
            <a:r>
              <a:rPr lang="en-US" dirty="0" smtClean="0"/>
              <a:t>Behavioral </a:t>
            </a:r>
            <a:r>
              <a:rPr lang="en-US" dirty="0"/>
              <a:t>segmentation divides consumers into groups according to their knowledge of, attitude towards, usage rate or response to a </a:t>
            </a:r>
            <a:r>
              <a:rPr lang="en-US" dirty="0" smtClean="0"/>
              <a:t>product.</a:t>
            </a:r>
          </a:p>
          <a:p>
            <a:pPr>
              <a:buNone/>
            </a:pPr>
            <a:r>
              <a:rPr lang="en-US" dirty="0" smtClean="0"/>
              <a:t>There </a:t>
            </a:r>
            <a:r>
              <a:rPr lang="en-US" dirty="0"/>
              <a:t>is an extra connectivity with all other market related 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Psychographic Segmentation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Psychographic </a:t>
            </a:r>
            <a:r>
              <a:rPr lang="en-US" dirty="0"/>
              <a:t>segmentation, which is sometimes called </a:t>
            </a:r>
            <a:r>
              <a:rPr lang="en-US" dirty="0">
                <a:hlinkClick r:id="rId2" tooltip="Lifestyle (sociology)"/>
              </a:rPr>
              <a:t>Lifestyle</a:t>
            </a:r>
            <a:r>
              <a:rPr lang="en-US" dirty="0"/>
              <a:t>. This is measured by studying the activities, interests, and opinions (AIOs) of customers. It considers how people spend their leisure</a:t>
            </a:r>
            <a:r>
              <a:rPr lang="en-US" dirty="0" smtClean="0"/>
              <a:t>, </a:t>
            </a:r>
            <a:r>
              <a:rPr lang="en-US" baseline="30000" dirty="0" smtClean="0"/>
              <a:t> </a:t>
            </a:r>
            <a:r>
              <a:rPr lang="en-US" dirty="0" smtClean="0"/>
              <a:t>and </a:t>
            </a:r>
            <a:r>
              <a:rPr lang="en-US" dirty="0"/>
              <a:t>which external influences they are most responsive to and influenced by. Psychographic is highly important to segmentation, because it identifies the personal activities and targeted lifestyle the target subject endures, or the image they are attempting to project. </a:t>
            </a:r>
            <a:endParaRPr lang="en-US" dirty="0" smtClean="0"/>
          </a:p>
          <a:p>
            <a:endParaRPr lang="en-US" dirty="0" smtClean="0"/>
          </a:p>
          <a:p>
            <a:r>
              <a:rPr lang="en-US" dirty="0" smtClean="0">
                <a:hlinkClick r:id="rId3" tooltip="Mass media"/>
              </a:rPr>
              <a:t>Mass </a:t>
            </a:r>
            <a:r>
              <a:rPr lang="en-US" dirty="0">
                <a:hlinkClick r:id="rId3" tooltip="Mass media"/>
              </a:rPr>
              <a:t>Media</a:t>
            </a:r>
            <a:r>
              <a:rPr lang="en-US" dirty="0"/>
              <a:t> has a predominant influence and effect on Psychographic segmentation. Lifestyle products may pertain to high involvement products and purchase decisions, to </a:t>
            </a:r>
            <a:r>
              <a:rPr lang="en-US" dirty="0" err="1"/>
              <a:t>speciality</a:t>
            </a:r>
            <a:r>
              <a:rPr lang="en-US" dirty="0"/>
              <a:t> or luxury products and purchase decisions. Lifestyle segmentation reflects on how the target subject identifies themselves, or how they desire to identify themselves in society. By identifying and understanding consumer lifestyle, businesses can develop promotional mixes and product lines, which tailor to their needs</a:t>
            </a:r>
            <a:r>
              <a:rPr lang="en-US" dirty="0" smtClean="0"/>
              <a:t>.</a:t>
            </a:r>
          </a:p>
          <a:p>
            <a:endParaRPr lang="en-US" dirty="0"/>
          </a:p>
          <a:p>
            <a:r>
              <a:rPr lang="en-US" dirty="0"/>
              <a:t>Segmentation according to occasions relies on the special needs and desires of consumers on various occasions - for example, for products for use in relation with a certain holiday. Products such as decorations or lamps are marketed almost exclusively in the time leading up to the related event, and will not generally be available all year round. Another type of occasional market segments are people preparing for a wedding or a funeral, occasions which only occur a few times in a person's lifetime, but which happen so often in a large population that ongoing general demand makes for a worthwhile market segment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t>Segmentation by benefits</a:t>
            </a:r>
            <a:r>
              <a:rPr lang="en-US" dirty="0" smtClean="0"/>
              <a:t/>
            </a:r>
            <a:br>
              <a:rPr lang="en-US" dirty="0" smtClean="0"/>
            </a:br>
            <a:endParaRPr lang="en-US" dirty="0"/>
          </a:p>
        </p:txBody>
      </p:sp>
      <p:sp>
        <p:nvSpPr>
          <p:cNvPr id="3" name="Content Placeholder 2"/>
          <p:cNvSpPr>
            <a:spLocks noGrp="1"/>
          </p:cNvSpPr>
          <p:nvPr>
            <p:ph idx="1"/>
          </p:nvPr>
        </p:nvSpPr>
        <p:spPr>
          <a:xfrm>
            <a:off x="457200" y="1600201"/>
            <a:ext cx="8229600" cy="1468760"/>
          </a:xfrm>
        </p:spPr>
        <p:txBody>
          <a:bodyPr>
            <a:normAutofit fontScale="92500" lnSpcReduction="10000"/>
          </a:bodyPr>
          <a:lstStyle/>
          <a:p>
            <a:pPr>
              <a:buNone/>
            </a:pPr>
            <a:endParaRPr lang="en-US" dirty="0" smtClean="0"/>
          </a:p>
          <a:p>
            <a:r>
              <a:rPr lang="en-US" dirty="0" smtClean="0"/>
              <a:t>Segmentation can take place according to benefits sought by the consumer.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Segmentation by Demography</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Segmentation </a:t>
            </a:r>
            <a:r>
              <a:rPr lang="en-US" dirty="0" smtClean="0"/>
              <a:t>according to demography is based on variables such as age, gender, occupation and education </a:t>
            </a:r>
            <a:r>
              <a:rPr lang="en-US" smtClean="0"/>
              <a:t>level </a:t>
            </a:r>
            <a:r>
              <a:rPr lang="en-US" smtClean="0"/>
              <a:t>or </a:t>
            </a:r>
            <a:r>
              <a:rPr lang="en-US" dirty="0" smtClean="0"/>
              <a:t>according to perceived benefits which a product/service may provide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ket segmentation research"/>
          <p:cNvPicPr/>
          <p:nvPr/>
        </p:nvPicPr>
        <p:blipFill>
          <a:blip r:embed="rId2" cstate="print"/>
          <a:srcRect/>
          <a:stretch>
            <a:fillRect/>
          </a:stretch>
        </p:blipFill>
        <p:spPr bwMode="auto">
          <a:xfrm>
            <a:off x="683568" y="764704"/>
            <a:ext cx="7776864" cy="51845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lnSpcReduction="10000"/>
          </a:bodyPr>
          <a:lstStyle/>
          <a:p>
            <a:r>
              <a:rPr lang="en-US" dirty="0"/>
              <a:t>Thus Marketing can be categorized as a branch of business as well as a social science. We buy goods (thus becoming the buyer/consumer) from a vendor (or producer/seller), creating a transaction</a:t>
            </a:r>
            <a:r>
              <a:rPr lang="en-US" dirty="0" smtClean="0"/>
              <a:t>.</a:t>
            </a:r>
          </a:p>
          <a:p>
            <a:endParaRPr lang="en-US" dirty="0" smtClean="0"/>
          </a:p>
          <a:p>
            <a:r>
              <a:rPr lang="en-US" dirty="0" smtClean="0"/>
              <a:t> </a:t>
            </a:r>
            <a:r>
              <a:rPr lang="en-US" dirty="0"/>
              <a:t>In the past, marketing involved traveling salesmen, while in modern times, marketing is more likely to involve television, the internet, and other forms of media bombardment.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g_500_192823" descr="Background Concept Wordcloud Illustration Of Bu..."/>
          <p:cNvPicPr/>
          <p:nvPr/>
        </p:nvPicPr>
        <p:blipFill>
          <a:blip r:embed="rId2" cstate="print"/>
          <a:srcRect/>
          <a:stretch>
            <a:fillRect/>
          </a:stretch>
        </p:blipFill>
        <p:spPr bwMode="auto">
          <a:xfrm>
            <a:off x="899592" y="620688"/>
            <a:ext cx="7488831" cy="576063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descr="https://encrypted-tbn0.gstatic.com/images?q=tbn:ANd9GcRBg-whtILE-dS3XsmvZ2wyYmG-oZQaUl8miK3bRceaztKRYHTw">
            <a:hlinkClick r:id="rId2" tgtFrame="&quot;_blank&quot;"/>
          </p:cNvPr>
          <p:cNvPicPr/>
          <p:nvPr/>
        </p:nvPicPr>
        <p:blipFill>
          <a:blip r:embed="rId3" cstate="print"/>
          <a:srcRect/>
          <a:stretch>
            <a:fillRect/>
          </a:stretch>
        </p:blipFill>
        <p:spPr bwMode="auto">
          <a:xfrm>
            <a:off x="1187624" y="548680"/>
            <a:ext cx="6984776" cy="580567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4525963"/>
          </a:xfrm>
        </p:spPr>
        <p:txBody>
          <a:bodyPr>
            <a:normAutofit fontScale="77500" lnSpcReduction="20000"/>
          </a:bodyPr>
          <a:lstStyle/>
          <a:p>
            <a:r>
              <a:rPr lang="en-US" b="1" dirty="0"/>
              <a:t>Market segmentation</a:t>
            </a:r>
            <a:r>
              <a:rPr lang="en-US" dirty="0"/>
              <a:t> is a </a:t>
            </a:r>
            <a:r>
              <a:rPr lang="en-US" dirty="0">
                <a:hlinkClick r:id="rId2" tooltip="Marketing strategy"/>
              </a:rPr>
              <a:t>marketing strategy</a:t>
            </a:r>
            <a:r>
              <a:rPr lang="en-US" dirty="0"/>
              <a:t> that involves dividing a broad </a:t>
            </a:r>
            <a:r>
              <a:rPr lang="en-US" dirty="0">
                <a:hlinkClick r:id="rId3" tooltip="Target market"/>
              </a:rPr>
              <a:t>target market</a:t>
            </a:r>
            <a:r>
              <a:rPr lang="en-US" dirty="0"/>
              <a:t> into subsets of </a:t>
            </a:r>
            <a:r>
              <a:rPr lang="en-US" dirty="0">
                <a:hlinkClick r:id="rId4" tooltip="Consumer"/>
              </a:rPr>
              <a:t>consumers</a:t>
            </a:r>
            <a:r>
              <a:rPr lang="en-US" dirty="0"/>
              <a:t> who have common needs and priorities, and then designing and implementing strategies to target them</a:t>
            </a:r>
            <a:r>
              <a:rPr lang="en-US" dirty="0" smtClean="0"/>
              <a:t>.</a:t>
            </a:r>
          </a:p>
          <a:p>
            <a:r>
              <a:rPr lang="en-US" dirty="0" smtClean="0"/>
              <a:t> </a:t>
            </a:r>
          </a:p>
          <a:p>
            <a:r>
              <a:rPr lang="en-US" dirty="0" smtClean="0"/>
              <a:t>Market </a:t>
            </a:r>
            <a:r>
              <a:rPr lang="en-US" dirty="0"/>
              <a:t>segmentation strategies may be used to identify the target customers, and provide supporting data for </a:t>
            </a:r>
            <a:r>
              <a:rPr lang="en-US" dirty="0">
                <a:hlinkClick r:id="rId5" tooltip="Positioning (marketing)"/>
              </a:rPr>
              <a:t>positioning</a:t>
            </a:r>
            <a:r>
              <a:rPr lang="en-US" dirty="0"/>
              <a:t> to achieve a marketing plan objective. </a:t>
            </a:r>
            <a:endParaRPr lang="en-US" dirty="0" smtClean="0"/>
          </a:p>
          <a:p>
            <a:endParaRPr lang="en-US" dirty="0"/>
          </a:p>
          <a:p>
            <a:r>
              <a:rPr lang="en-US" dirty="0" smtClean="0"/>
              <a:t>Businesses </a:t>
            </a:r>
            <a:r>
              <a:rPr lang="en-US" dirty="0"/>
              <a:t>may develop </a:t>
            </a:r>
            <a:r>
              <a:rPr lang="en-US" dirty="0">
                <a:hlinkClick r:id="rId6" tooltip="Product differentiation"/>
              </a:rPr>
              <a:t>product differentiation</a:t>
            </a:r>
            <a:r>
              <a:rPr lang="en-US" dirty="0"/>
              <a:t> strategies, or an </a:t>
            </a:r>
            <a:r>
              <a:rPr lang="en-US" dirty="0">
                <a:hlinkClick r:id="rId7" tooltip="Mass marketing"/>
              </a:rPr>
              <a:t>undifferentiated approach</a:t>
            </a:r>
            <a:r>
              <a:rPr lang="en-US" dirty="0"/>
              <a:t>, involving specific products or </a:t>
            </a:r>
            <a:r>
              <a:rPr lang="en-US" dirty="0">
                <a:hlinkClick r:id="rId8" tooltip="Product lining"/>
              </a:rPr>
              <a:t>product lines</a:t>
            </a:r>
            <a:r>
              <a:rPr lang="en-US" dirty="0"/>
              <a:t> depending on the specific demand and attributes of the target segment.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ket segmentation business diagram management strategy concept chart illustration - stock vector">
            <a:hlinkClick r:id="rId2"/>
          </p:cNvPr>
          <p:cNvPicPr/>
          <p:nvPr/>
        </p:nvPicPr>
        <p:blipFill>
          <a:blip r:embed="rId3" cstate="print"/>
          <a:srcRect/>
          <a:stretch>
            <a:fillRect/>
          </a:stretch>
        </p:blipFill>
        <p:spPr bwMode="auto">
          <a:xfrm>
            <a:off x="1475656" y="332656"/>
            <a:ext cx="6480720" cy="612068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encrypted-tbn3.gstatic.com/images?q=tbn:ANd9GcQkz8C5baLlTXir6cEZN2-9ZOGl8MvV8XBZjSnmQqlF39k77RQK">
            <a:hlinkClick r:id="rId2" tgtFrame="&quot;_blank&quot;"/>
          </p:cNvPr>
          <p:cNvPicPr/>
          <p:nvPr/>
        </p:nvPicPr>
        <p:blipFill>
          <a:blip r:embed="rId3" cstate="print"/>
          <a:srcRect/>
          <a:stretch>
            <a:fillRect/>
          </a:stretch>
        </p:blipFill>
        <p:spPr bwMode="auto">
          <a:xfrm>
            <a:off x="971600" y="692696"/>
            <a:ext cx="7560840" cy="547260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ket-segmentation">
            <a:hlinkClick r:id="rId2"/>
          </p:cNvPr>
          <p:cNvPicPr/>
          <p:nvPr/>
        </p:nvPicPr>
        <p:blipFill>
          <a:blip r:embed="rId3" cstate="print"/>
          <a:srcRect/>
          <a:stretch>
            <a:fillRect/>
          </a:stretch>
        </p:blipFill>
        <p:spPr bwMode="auto">
          <a:xfrm>
            <a:off x="755576" y="332656"/>
            <a:ext cx="7776863" cy="604867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smtClean="0"/>
              <a:t>Geographic Segmentation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Marketers </a:t>
            </a:r>
            <a:r>
              <a:rPr lang="en-US" dirty="0"/>
              <a:t>can segment according to geographic criteria—nations, states, regions, countries, languages, cities, neighborhoods, or postal codes. The geo-cluster approach combines </a:t>
            </a:r>
            <a:r>
              <a:rPr lang="en-US" dirty="0" smtClean="0"/>
              <a:t>demography.</a:t>
            </a:r>
          </a:p>
          <a:p>
            <a:endParaRPr lang="en-US" dirty="0"/>
          </a:p>
          <a:p>
            <a:endParaRPr lang="en-US" dirty="0" smtClean="0"/>
          </a:p>
          <a:p>
            <a:r>
              <a:rPr lang="en-US" dirty="0" smtClean="0"/>
              <a:t>With </a:t>
            </a:r>
            <a:r>
              <a:rPr lang="en-US" dirty="0"/>
              <a:t>respect to region, in rainy regions merchants can sell things like raincoats, umbrellas and gumboots. In hot regions, one can sell summer clothing. A small business commodity store may target only customers from the local neighborhood, while a larger department store can target its marketing towards several neighborhoods in a larger city or area, while ignoring customers in other continents. </a:t>
            </a:r>
            <a:endParaRPr lang="en-US" dirty="0" smtClean="0"/>
          </a:p>
          <a:p>
            <a:r>
              <a:rPr lang="en-US" dirty="0" smtClean="0"/>
              <a:t>Geographic </a:t>
            </a:r>
            <a:r>
              <a:rPr lang="en-US" dirty="0"/>
              <a:t>Segmentation is important and may be considered the first step to international marketing, followed by demographic and psychographic segmentation. </a:t>
            </a:r>
            <a:endParaRPr lang="en-US" dirty="0" smtClean="0"/>
          </a:p>
          <a:p>
            <a:r>
              <a:rPr lang="en-US" dirty="0" smtClean="0"/>
              <a:t>The </a:t>
            </a:r>
            <a:r>
              <a:rPr lang="en-US" dirty="0"/>
              <a:t>use of national boarders is the institutional use of geographic segmentation, although geographic segments may be classified by identified geological regions.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727</Words>
  <Application>Microsoft Office PowerPoint</Application>
  <PresentationFormat>On-screen Show (4:3)</PresentationFormat>
  <Paragraphs>33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MARKETING</vt:lpstr>
      <vt:lpstr>Slide 2</vt:lpstr>
      <vt:lpstr>Slide 3</vt:lpstr>
      <vt:lpstr>Slide 4</vt:lpstr>
      <vt:lpstr>Slide 5</vt:lpstr>
      <vt:lpstr>Slide 6</vt:lpstr>
      <vt:lpstr>Slide 7</vt:lpstr>
      <vt:lpstr>Slide 8</vt:lpstr>
      <vt:lpstr>Geographic Segmentation</vt:lpstr>
      <vt:lpstr>Demographic Segmentation </vt:lpstr>
      <vt:lpstr>Behavioral Segmentation</vt:lpstr>
      <vt:lpstr>Psychographic Segmentation</vt:lpstr>
      <vt:lpstr>Segmentation by benefits </vt:lpstr>
      <vt:lpstr>Segmentation by Demography </vt:lpstr>
      <vt:lpstr>Slide 15</vt:lpstr>
      <vt:lpstr>Slide 16</vt:lpstr>
      <vt:lpstr>Slide 17</vt:lpstr>
      <vt:lpstr>Slide 18</vt:lpstr>
      <vt:lpstr>Slide 19</vt:lpstr>
      <vt:lpstr>Slide 20</vt:lpstr>
      <vt:lpstr>Slide 21</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Aisha</dc:creator>
  <cp:lastModifiedBy>Aisha</cp:lastModifiedBy>
  <cp:revision>16</cp:revision>
  <dcterms:created xsi:type="dcterms:W3CDTF">2014-09-30T07:06:10Z</dcterms:created>
  <dcterms:modified xsi:type="dcterms:W3CDTF">2014-09-30T07:53:11Z</dcterms:modified>
</cp:coreProperties>
</file>